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g"/>
  <Override PartName="/ppt/media/image18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6"/>
  </p:notesMasterIdLst>
  <p:handoutMasterIdLst>
    <p:handoutMasterId r:id="rId17"/>
  </p:handoutMasterIdLst>
  <p:sldIdLst>
    <p:sldId id="668" r:id="rId4"/>
    <p:sldId id="688" r:id="rId5"/>
    <p:sldId id="707" r:id="rId6"/>
    <p:sldId id="681" r:id="rId7"/>
    <p:sldId id="724" r:id="rId8"/>
    <p:sldId id="290" r:id="rId9"/>
    <p:sldId id="731" r:id="rId10"/>
    <p:sldId id="728" r:id="rId11"/>
    <p:sldId id="726" r:id="rId12"/>
    <p:sldId id="727" r:id="rId13"/>
    <p:sldId id="725" r:id="rId14"/>
    <p:sldId id="281" r:id="rId15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3039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pos="589" userDrawn="1">
          <p15:clr>
            <a:srgbClr val="A4A3A4"/>
          </p15:clr>
        </p15:guide>
        <p15:guide id="5" orient="horz" pos="414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148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orient="horz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00"/>
    <a:srgbClr val="FF6600"/>
    <a:srgbClr val="FF800D"/>
    <a:srgbClr val="29A9E1"/>
    <a:srgbClr val="FF7800"/>
    <a:srgbClr val="4892C4"/>
    <a:srgbClr val="666666"/>
    <a:srgbClr val="CA0202"/>
    <a:srgbClr val="B6C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6F34F-15E2-480C-AA73-3B0335FD0A12}" v="257" dt="2020-07-01T07:17:53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3276" autoAdjust="0"/>
  </p:normalViewPr>
  <p:slideViewPr>
    <p:cSldViewPr snapToGrid="0" showGuides="1">
      <p:cViewPr varScale="1">
        <p:scale>
          <a:sx n="62" d="100"/>
          <a:sy n="62" d="100"/>
        </p:scale>
        <p:origin x="1408" y="48"/>
      </p:cViewPr>
      <p:guideLst>
        <p:guide orient="horz" pos="187"/>
        <p:guide pos="3039"/>
        <p:guide pos="5465"/>
        <p:guide pos="589"/>
        <p:guide orient="horz" pos="414"/>
        <p:guide orient="horz" pos="3997"/>
        <p:guide/>
        <p:guide pos="5148"/>
        <p:guide orient="horz" pos="2160"/>
        <p:guide orient="horz" pos="43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-10464"/>
    </p:cViewPr>
  </p:sorterViewPr>
  <p:notesViewPr>
    <p:cSldViewPr snapToGrid="0" showGuides="1">
      <p:cViewPr varScale="1">
        <p:scale>
          <a:sx n="67" d="100"/>
          <a:sy n="67" d="100"/>
        </p:scale>
        <p:origin x="2550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E33FC41-F503-2340-A632-C88532B81E72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91E81EF-3597-9F4D-B3B5-388762F5E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663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E1D5EC3-7CC3-4A2B-AA32-B8C71AA99851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714C145-E30B-4E78-8684-096C7ABBC6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895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Coax dispo? Oui mais prise? Facture pour BXL? Quid ligne fixe?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C145-E30B-4E78-8684-096C7ABBC60C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260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32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160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281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96789-546B-4011-B7A8-2480DE6B8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0C343D-F196-48DE-8E91-9EF233736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1063B8-C235-44D6-B65C-328FA98F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13EB9-83A9-4965-9A44-E4AF6FB9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0E3C1A-50C5-4F60-8DF5-AE16FEE0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795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D12EC-C366-450F-84CF-18AC5F6F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7CD0D-8F89-4E66-A461-55F7AA06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3B922-3CB8-457B-A851-C1D02495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2114AF-D299-4E08-9614-6A416E34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133459-B3DC-4285-8257-A6B1F8F3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463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47EE0-44D3-49E0-AFA8-4325079C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4CB9ED-B6E1-43D2-9BF3-9A46A1A1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8D402-597D-4F39-B112-C33058E0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2E49E0-82BD-4B38-A314-6BE4B837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709A33-A7FE-4DA7-9E40-922D088B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034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80AC7-F115-4EA0-8698-76A9D713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ED1D1-52DC-4516-93C0-C892FB4AC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C5D35C-A513-4628-82D6-624A1AD14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EDF7DC-E8F1-412E-AFAC-E046D073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EA2C4A-794B-46C6-B015-94042A6F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932E51-FBFD-4914-9211-D3159D16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1117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C073DE-631C-4A08-BAAE-C678CC90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945A2F-FB4C-43D9-AA17-CB4A8DCA1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36E5B9-B700-49F2-B175-BA31ACBA8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28EE6F-21AC-4C0F-A189-7CF00C11A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57B09A-70D5-4444-81F5-BF22A164A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E18030-9D1B-41A9-87DF-14C59EE3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59AB7D-E87D-4A2B-9E83-DDB3FC7C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C96534-2BE1-4ADC-AB6B-D91DEE0D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7235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F0E01-C9EB-4C26-AD22-88614F2D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B5D035-2484-45E1-B0AF-67ABC692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1FD38A-DDB9-4C52-9B42-9A376FEE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92A17D-6B99-49D2-900C-07ECFAED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9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FF4908-37CC-4164-B310-7917EC06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175F3C-9947-4B27-B22F-86077A8E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C89E33-9921-4926-B2E0-E23BC16C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4090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93336-446C-4859-A858-FC7FAE79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52AB6-053F-430D-BC02-80FD25E7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CB9064-E2AF-4684-8C63-149DF5384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6E6F59-2E67-4FAE-B819-CBDD1CFD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EB6E49-E05D-4952-A7E2-86FFD29F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00A50C-159B-4B7C-A775-AC5259AB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08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4967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B803F-07A0-42BF-BE46-A68567E8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EC314C-2F3A-4DA1-8E6D-9AC91964C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22E26-623B-4F6B-9740-F5C74B429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0B31DF-4CC6-4AED-8210-96669826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4054B5-34F5-49BA-B38E-4D3539FA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CD1F94-D21F-495F-927E-21E449B4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627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E8262-48C5-44D1-A347-DC2656A3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205522-1EE9-49DB-ACB8-C38A12613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C3B11-6BC3-4405-8909-DA924B70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AA981-9754-4CD1-A32D-860B1C65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B7588-EE1D-41E2-9E8D-C4520373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7209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E7699E-1994-4A69-9017-1212D764E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91011B-CB94-4D4B-959D-8F04A70D1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856D9-A84F-414A-B8BE-8B8C43D6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93098-352F-4220-8D0B-939AF123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28B809-1E85-4A4B-AABB-84358D7B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958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794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503" y="234994"/>
            <a:ext cx="8222992" cy="378693"/>
          </a:xfrm>
        </p:spPr>
        <p:txBody>
          <a:bodyPr lIns="0" tIns="0" rIns="0" bIns="0"/>
          <a:lstStyle>
            <a:lvl1pPr>
              <a:defRPr sz="2461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557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503" y="234994"/>
            <a:ext cx="8222992" cy="378693"/>
          </a:xfrm>
        </p:spPr>
        <p:txBody>
          <a:bodyPr lIns="0" tIns="0" rIns="0" bIns="0"/>
          <a:lstStyle>
            <a:lvl1pPr>
              <a:defRPr sz="2461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14900" y="1529833"/>
            <a:ext cx="3737074" cy="378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61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53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503" y="234994"/>
            <a:ext cx="8222992" cy="378693"/>
          </a:xfrm>
        </p:spPr>
        <p:txBody>
          <a:bodyPr lIns="0" tIns="0" rIns="0" bIns="0"/>
          <a:lstStyle>
            <a:lvl1pPr>
              <a:defRPr sz="2461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321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940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3394"/>
            <a:ext cx="7772400" cy="184656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692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30FF6DE2-4F3B-4C7A-A27A-6110A0510C97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2903" y="6507051"/>
            <a:ext cx="2340471" cy="151484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F7D60B94-FAFA-410F-AD2C-105CF36725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7718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30FF6DE2-4F3B-4C7A-A27A-6110A0510C97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82903" y="6507051"/>
            <a:ext cx="2340471" cy="151484"/>
          </a:xfr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F7D60B94-FAFA-410F-AD2C-105CF36725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74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188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084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25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137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990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089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670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B654-3F74-46E1-9422-8468701B4E34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A41E2-3D32-4869-BFB6-260EF71F97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966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678D58-53EE-4618-9D5B-E1B4BE99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0E1BB6-4333-4F4E-872E-4D653DA5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5A6FC-68EE-458E-8C8A-C5C393E73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1FF9B-9F6C-4E0E-A325-698C640BB895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9E306F-05BE-463D-8411-3E9F756A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B75F7-AE59-4EBB-840A-75A3DB1E3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FD4F-5BE1-46C5-9A7A-612861ED9C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4996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503" y="234994"/>
            <a:ext cx="822299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329" y="1347139"/>
            <a:ext cx="84593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82903" y="6507051"/>
            <a:ext cx="2340471" cy="151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84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pPr marL="8929">
              <a:spcBef>
                <a:spcPts val="105"/>
              </a:spcBef>
            </a:pPr>
            <a:r>
              <a:rPr lang="fr-FR" spc="-14"/>
              <a:t>Votre </a:t>
            </a:r>
            <a:r>
              <a:rPr lang="fr-FR" spc="-7"/>
              <a:t>entreprise dans </a:t>
            </a:r>
            <a:r>
              <a:rPr lang="fr-FR" spc="-21"/>
              <a:t>un </a:t>
            </a:r>
            <a:r>
              <a:rPr lang="fr-FR" spc="-7"/>
              <a:t>monde</a:t>
            </a:r>
            <a:r>
              <a:rPr lang="fr-FR" spc="-14"/>
              <a:t> </a:t>
            </a:r>
            <a:r>
              <a:rPr lang="fr-FR" spc="-11"/>
              <a:t>mobile</a:t>
            </a:r>
            <a:endParaRPr lang="fr-FR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3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homme, tenant, regardant&#10;&#10;Description générée automatiquement">
            <a:extLst>
              <a:ext uri="{FF2B5EF4-FFF2-40B4-BE49-F238E27FC236}">
                <a16:creationId xmlns:a16="http://schemas.microsoft.com/office/drawing/2014/main" id="{483814F7-BE3C-4348-A3D5-E767F22D3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172FC2-2D77-4A57-B068-C03C986812BB}"/>
              </a:ext>
            </a:extLst>
          </p:cNvPr>
          <p:cNvSpPr/>
          <p:nvPr/>
        </p:nvSpPr>
        <p:spPr>
          <a:xfrm>
            <a:off x="162070" y="6264238"/>
            <a:ext cx="4533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3" eaLnBrk="0" hangingPunct="0">
              <a:defRPr/>
            </a:pPr>
            <a:r>
              <a:rPr lang="fr-FR" altLang="fr-FR" sz="2000" b="1" dirty="0">
                <a:solidFill>
                  <a:srgbClr val="FF7A00"/>
                </a:solidFill>
                <a:latin typeface="Helvetica 75 Bold"/>
                <a:cs typeface="Arial" panose="020B0604020202020204" pitchFamily="34" charset="0"/>
              </a:rPr>
              <a:t>[</a:t>
            </a:r>
            <a:r>
              <a:rPr lang="fr-FR" altLang="fr-FR" sz="2000" b="1" dirty="0">
                <a:solidFill>
                  <a:srgbClr val="29A9E1"/>
                </a:solidFill>
                <a:latin typeface="Helvetica 75 Bold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solidFill>
                  <a:prstClr val="white"/>
                </a:solidFill>
                <a:latin typeface="Helvetica 75 Bold"/>
                <a:cs typeface="Arial" panose="020B0604020202020204" pitchFamily="34" charset="0"/>
              </a:rPr>
              <a:t>Wendy Masson</a:t>
            </a:r>
            <a:r>
              <a:rPr lang="fr-FR" altLang="fr-FR" sz="2000" b="1" dirty="0">
                <a:solidFill>
                  <a:srgbClr val="FF7A00"/>
                </a:solidFill>
                <a:latin typeface="Helvetica 75 Bold"/>
                <a:cs typeface="Arial" panose="020B0604020202020204" pitchFamily="34" charset="0"/>
              </a:rPr>
              <a:t>|</a:t>
            </a:r>
            <a:r>
              <a:rPr lang="fr-FR" altLang="fr-FR" sz="2000" b="1" dirty="0">
                <a:solidFill>
                  <a:prstClr val="white"/>
                </a:solidFill>
                <a:latin typeface="Helvetica 75 Bold"/>
                <a:cs typeface="Arial" panose="020B0604020202020204" pitchFamily="34" charset="0"/>
              </a:rPr>
              <a:t> +32 493 555 105</a:t>
            </a:r>
            <a:r>
              <a:rPr lang="fr-FR" altLang="fr-FR" sz="2000" b="1" dirty="0">
                <a:solidFill>
                  <a:srgbClr val="FF7A00"/>
                </a:solidFill>
                <a:latin typeface="Helvetica 75 Bold"/>
                <a:cs typeface="Arial" panose="020B0604020202020204" pitchFamily="34" charset="0"/>
              </a:rPr>
              <a:t>]</a:t>
            </a:r>
            <a:endParaRPr lang="en-US" altLang="fr-FR" sz="2000" b="1" dirty="0">
              <a:solidFill>
                <a:srgbClr val="FF7A00"/>
              </a:solidFill>
              <a:latin typeface="Helvetica 75 Bold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5FF9F-08AA-4BE9-878B-3F3CDFD9811A}"/>
              </a:ext>
            </a:extLst>
          </p:cNvPr>
          <p:cNvSpPr/>
          <p:nvPr/>
        </p:nvSpPr>
        <p:spPr>
          <a:xfrm>
            <a:off x="120422" y="2192064"/>
            <a:ext cx="3920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/>
            <a:r>
              <a:rPr lang="fr-BE" sz="3600" b="1" dirty="0">
                <a:solidFill>
                  <a:prstClr val="white"/>
                </a:solidFill>
                <a:latin typeface="Helvetica 75 Bold"/>
              </a:rPr>
              <a:t>Proposition</a:t>
            </a:r>
          </a:p>
          <a:p>
            <a:pPr algn="ctr" defTabSz="642915"/>
            <a:r>
              <a:rPr lang="fr-BE" sz="3600" b="1" dirty="0">
                <a:solidFill>
                  <a:srgbClr val="FF7A00"/>
                </a:solidFill>
                <a:latin typeface="Helvetica 75 Bold"/>
              </a:rPr>
              <a:t>Télécom</a:t>
            </a:r>
          </a:p>
          <a:p>
            <a:pPr algn="ctr" defTabSz="642915"/>
            <a:endParaRPr lang="fr-BE" sz="2000" b="1" dirty="0">
              <a:solidFill>
                <a:srgbClr val="FF7A00"/>
              </a:solidFill>
              <a:latin typeface="Helvetica 75 Bold"/>
            </a:endParaRPr>
          </a:p>
          <a:p>
            <a:pPr algn="ctr" defTabSz="642915"/>
            <a:r>
              <a:rPr lang="fr-FR" altLang="fr-FR" sz="2800" b="1" dirty="0">
                <a:solidFill>
                  <a:srgbClr val="FF7A00"/>
                </a:solidFill>
                <a:latin typeface="Helvetica 75 Bold"/>
                <a:cs typeface="Arial" panose="020B0604020202020204" pitchFamily="34" charset="0"/>
              </a:rPr>
              <a:t>[ </a:t>
            </a:r>
            <a:r>
              <a:rPr lang="fr-BE" altLang="fr-FR" sz="2400" b="1" dirty="0">
                <a:solidFill>
                  <a:prstClr val="white"/>
                </a:solidFill>
                <a:latin typeface="Helvetica 75 Bold"/>
                <a:cs typeface="Arial" panose="020B0604020202020204" pitchFamily="34" charset="0"/>
              </a:rPr>
              <a:t>25 05 2021</a:t>
            </a:r>
            <a:r>
              <a:rPr lang="fr-FR" altLang="fr-FR" sz="2800" b="1" dirty="0">
                <a:solidFill>
                  <a:srgbClr val="FF7A00"/>
                </a:solidFill>
                <a:latin typeface="Helvetica 75 Bold"/>
                <a:cs typeface="Arial" panose="020B0604020202020204" pitchFamily="34" charset="0"/>
              </a:rPr>
              <a:t>]</a:t>
            </a:r>
            <a:endParaRPr lang="fr-BE" sz="2800" b="1" dirty="0">
              <a:solidFill>
                <a:prstClr val="white"/>
              </a:solidFill>
              <a:latin typeface="Helvetica 75 Bold"/>
            </a:endParaRPr>
          </a:p>
        </p:txBody>
      </p:sp>
      <p:pic>
        <p:nvPicPr>
          <p:cNvPr id="23" name="Image 2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F010FB2-9869-4E0E-92C3-C5EED282B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0" y="5747106"/>
            <a:ext cx="845503" cy="84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615B08-8421-4B82-9472-9CB94665A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97290"/>
            <a:ext cx="42862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6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A82595E-1587-4A0D-9029-496E7D9C9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4" y="974600"/>
            <a:ext cx="8989031" cy="50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1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, capture d’écran, graphiques vectoriels&#10;&#10;Description générée automatiquement">
            <a:extLst>
              <a:ext uri="{FF2B5EF4-FFF2-40B4-BE49-F238E27FC236}">
                <a16:creationId xmlns:a16="http://schemas.microsoft.com/office/drawing/2014/main" id="{5A9730A0-D72E-4FAC-A60F-4153A4790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2"/>
            <a:ext cx="8178799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3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391" y="5377422"/>
            <a:ext cx="2793206" cy="1285390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8929">
              <a:spcBef>
                <a:spcPts val="67"/>
              </a:spcBef>
            </a:pPr>
            <a:r>
              <a:rPr sz="8297" b="1" spc="28" dirty="0">
                <a:latin typeface="Arial"/>
                <a:cs typeface="Arial"/>
              </a:rPr>
              <a:t>Merci</a:t>
            </a:r>
            <a:endParaRPr sz="829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40201" y="5753531"/>
            <a:ext cx="753666" cy="753666"/>
          </a:xfrm>
          <a:custGeom>
            <a:avLst/>
            <a:gdLst/>
            <a:ahLst/>
            <a:cxnLst/>
            <a:rect l="l" t="t" r="r" b="b"/>
            <a:pathLst>
              <a:path w="1071879" h="1071879">
                <a:moveTo>
                  <a:pt x="0" y="1071295"/>
                </a:moveTo>
                <a:lnTo>
                  <a:pt x="1071295" y="1071295"/>
                </a:lnTo>
                <a:lnTo>
                  <a:pt x="1071295" y="0"/>
                </a:lnTo>
                <a:lnTo>
                  <a:pt x="0" y="0"/>
                </a:lnTo>
                <a:lnTo>
                  <a:pt x="0" y="1071295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8269961" y="6355026"/>
            <a:ext cx="92869" cy="89297"/>
          </a:xfrm>
          <a:custGeom>
            <a:avLst/>
            <a:gdLst/>
            <a:ahLst/>
            <a:cxnLst/>
            <a:rect l="l" t="t" r="r" b="b"/>
            <a:pathLst>
              <a:path w="132079" h="127000">
                <a:moveTo>
                  <a:pt x="128016" y="0"/>
                </a:moveTo>
                <a:lnTo>
                  <a:pt x="70484" y="0"/>
                </a:lnTo>
                <a:lnTo>
                  <a:pt x="80518" y="1155"/>
                </a:lnTo>
                <a:lnTo>
                  <a:pt x="87883" y="4495"/>
                </a:lnTo>
                <a:lnTo>
                  <a:pt x="92328" y="9867"/>
                </a:lnTo>
                <a:lnTo>
                  <a:pt x="93852" y="17119"/>
                </a:lnTo>
                <a:lnTo>
                  <a:pt x="93852" y="25425"/>
                </a:lnTo>
                <a:lnTo>
                  <a:pt x="52450" y="32829"/>
                </a:lnTo>
                <a:lnTo>
                  <a:pt x="23241" y="44678"/>
                </a:lnTo>
                <a:lnTo>
                  <a:pt x="5715" y="61442"/>
                </a:lnTo>
                <a:lnTo>
                  <a:pt x="0" y="83604"/>
                </a:lnTo>
                <a:lnTo>
                  <a:pt x="2921" y="100850"/>
                </a:lnTo>
                <a:lnTo>
                  <a:pt x="11683" y="114579"/>
                </a:lnTo>
                <a:lnTo>
                  <a:pt x="25526" y="123659"/>
                </a:lnTo>
                <a:lnTo>
                  <a:pt x="44196" y="126936"/>
                </a:lnTo>
                <a:lnTo>
                  <a:pt x="57276" y="126022"/>
                </a:lnTo>
                <a:lnTo>
                  <a:pt x="69850" y="123266"/>
                </a:lnTo>
                <a:lnTo>
                  <a:pt x="81915" y="118643"/>
                </a:lnTo>
                <a:lnTo>
                  <a:pt x="93599" y="112102"/>
                </a:lnTo>
                <a:lnTo>
                  <a:pt x="131699" y="112102"/>
                </a:lnTo>
                <a:lnTo>
                  <a:pt x="131699" y="100126"/>
                </a:lnTo>
                <a:lnTo>
                  <a:pt x="56260" y="100126"/>
                </a:lnTo>
                <a:lnTo>
                  <a:pt x="48641" y="98501"/>
                </a:lnTo>
                <a:lnTo>
                  <a:pt x="43179" y="94183"/>
                </a:lnTo>
                <a:lnTo>
                  <a:pt x="39750" y="87998"/>
                </a:lnTo>
                <a:lnTo>
                  <a:pt x="38480" y="80759"/>
                </a:lnTo>
                <a:lnTo>
                  <a:pt x="41782" y="68999"/>
                </a:lnTo>
                <a:lnTo>
                  <a:pt x="51816" y="60020"/>
                </a:lnTo>
                <a:lnTo>
                  <a:pt x="68706" y="53492"/>
                </a:lnTo>
                <a:lnTo>
                  <a:pt x="92582" y="49098"/>
                </a:lnTo>
                <a:lnTo>
                  <a:pt x="131825" y="49098"/>
                </a:lnTo>
                <a:lnTo>
                  <a:pt x="131825" y="17119"/>
                </a:lnTo>
                <a:lnTo>
                  <a:pt x="128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8335773" y="6433849"/>
            <a:ext cx="27236" cy="9376"/>
          </a:xfrm>
          <a:custGeom>
            <a:avLst/>
            <a:gdLst/>
            <a:ahLst/>
            <a:cxnLst/>
            <a:rect l="l" t="t" r="r" b="b"/>
            <a:pathLst>
              <a:path w="38734" h="13334">
                <a:moveTo>
                  <a:pt x="38100" y="0"/>
                </a:moveTo>
                <a:lnTo>
                  <a:pt x="0" y="0"/>
                </a:lnTo>
                <a:lnTo>
                  <a:pt x="3428" y="13119"/>
                </a:lnTo>
                <a:lnTo>
                  <a:pt x="38226" y="13119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8309520" y="6389548"/>
            <a:ext cx="53132" cy="36165"/>
          </a:xfrm>
          <a:custGeom>
            <a:avLst/>
            <a:gdLst/>
            <a:ahLst/>
            <a:cxnLst/>
            <a:rect l="l" t="t" r="r" b="b"/>
            <a:pathLst>
              <a:path w="75565" h="51434">
                <a:moveTo>
                  <a:pt x="75565" y="0"/>
                </a:moveTo>
                <a:lnTo>
                  <a:pt x="36322" y="0"/>
                </a:lnTo>
                <a:lnTo>
                  <a:pt x="36322" y="35331"/>
                </a:lnTo>
                <a:lnTo>
                  <a:pt x="27305" y="42240"/>
                </a:lnTo>
                <a:lnTo>
                  <a:pt x="18288" y="47142"/>
                </a:lnTo>
                <a:lnTo>
                  <a:pt x="9144" y="50063"/>
                </a:lnTo>
                <a:lnTo>
                  <a:pt x="0" y="51028"/>
                </a:lnTo>
                <a:lnTo>
                  <a:pt x="75438" y="51028"/>
                </a:lnTo>
                <a:lnTo>
                  <a:pt x="755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8275231" y="6335979"/>
            <a:ext cx="84832" cy="31254"/>
          </a:xfrm>
          <a:custGeom>
            <a:avLst/>
            <a:gdLst/>
            <a:ahLst/>
            <a:cxnLst/>
            <a:rect l="l" t="t" r="r" b="b"/>
            <a:pathLst>
              <a:path w="120650" h="44450">
                <a:moveTo>
                  <a:pt x="63626" y="0"/>
                </a:moveTo>
                <a:lnTo>
                  <a:pt x="43687" y="1816"/>
                </a:lnTo>
                <a:lnTo>
                  <a:pt x="26415" y="7277"/>
                </a:lnTo>
                <a:lnTo>
                  <a:pt x="11810" y="16357"/>
                </a:lnTo>
                <a:lnTo>
                  <a:pt x="0" y="29095"/>
                </a:lnTo>
                <a:lnTo>
                  <a:pt x="26669" y="44208"/>
                </a:lnTo>
                <a:lnTo>
                  <a:pt x="33908" y="36842"/>
                </a:lnTo>
                <a:lnTo>
                  <a:pt x="42417" y="31483"/>
                </a:lnTo>
                <a:lnTo>
                  <a:pt x="52069" y="28206"/>
                </a:lnTo>
                <a:lnTo>
                  <a:pt x="62991" y="27089"/>
                </a:lnTo>
                <a:lnTo>
                  <a:pt x="120523" y="27089"/>
                </a:lnTo>
                <a:lnTo>
                  <a:pt x="120268" y="25742"/>
                </a:lnTo>
                <a:lnTo>
                  <a:pt x="108584" y="11836"/>
                </a:lnTo>
                <a:lnTo>
                  <a:pt x="89534" y="3060"/>
                </a:lnTo>
                <a:lnTo>
                  <a:pt x="63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8384441" y="6335810"/>
            <a:ext cx="94038" cy="10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8611879" y="6335810"/>
            <a:ext cx="97334" cy="109389"/>
          </a:xfrm>
          <a:custGeom>
            <a:avLst/>
            <a:gdLst/>
            <a:ahLst/>
            <a:cxnLst/>
            <a:rect l="l" t="t" r="r" b="b"/>
            <a:pathLst>
              <a:path w="138429" h="155575">
                <a:moveTo>
                  <a:pt x="69469" y="0"/>
                </a:moveTo>
                <a:lnTo>
                  <a:pt x="18669" y="20319"/>
                </a:lnTo>
                <a:lnTo>
                  <a:pt x="0" y="77876"/>
                </a:lnTo>
                <a:lnTo>
                  <a:pt x="4825" y="110655"/>
                </a:lnTo>
                <a:lnTo>
                  <a:pt x="18542" y="134924"/>
                </a:lnTo>
                <a:lnTo>
                  <a:pt x="40640" y="149986"/>
                </a:lnTo>
                <a:lnTo>
                  <a:pt x="70103" y="155168"/>
                </a:lnTo>
                <a:lnTo>
                  <a:pt x="91694" y="153098"/>
                </a:lnTo>
                <a:lnTo>
                  <a:pt x="109982" y="146964"/>
                </a:lnTo>
                <a:lnTo>
                  <a:pt x="124841" y="136880"/>
                </a:lnTo>
                <a:lnTo>
                  <a:pt x="133731" y="126072"/>
                </a:lnTo>
                <a:lnTo>
                  <a:pt x="73660" y="126072"/>
                </a:lnTo>
                <a:lnTo>
                  <a:pt x="58420" y="123405"/>
                </a:lnTo>
                <a:lnTo>
                  <a:pt x="47498" y="115417"/>
                </a:lnTo>
                <a:lnTo>
                  <a:pt x="40894" y="102133"/>
                </a:lnTo>
                <a:lnTo>
                  <a:pt x="38608" y="83578"/>
                </a:lnTo>
                <a:lnTo>
                  <a:pt x="137795" y="83578"/>
                </a:lnTo>
                <a:lnTo>
                  <a:pt x="137795" y="81013"/>
                </a:lnTo>
                <a:lnTo>
                  <a:pt x="138175" y="78447"/>
                </a:lnTo>
                <a:lnTo>
                  <a:pt x="138175" y="75895"/>
                </a:lnTo>
                <a:lnTo>
                  <a:pt x="135509" y="58204"/>
                </a:lnTo>
                <a:lnTo>
                  <a:pt x="39243" y="58204"/>
                </a:lnTo>
                <a:lnTo>
                  <a:pt x="42037" y="44703"/>
                </a:lnTo>
                <a:lnTo>
                  <a:pt x="48260" y="34772"/>
                </a:lnTo>
                <a:lnTo>
                  <a:pt x="57531" y="28625"/>
                </a:lnTo>
                <a:lnTo>
                  <a:pt x="69469" y="26530"/>
                </a:lnTo>
                <a:lnTo>
                  <a:pt x="123825" y="26530"/>
                </a:lnTo>
                <a:lnTo>
                  <a:pt x="119888" y="19761"/>
                </a:lnTo>
                <a:lnTo>
                  <a:pt x="98425" y="5041"/>
                </a:lnTo>
                <a:lnTo>
                  <a:pt x="69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8663672" y="6411025"/>
            <a:ext cx="44202" cy="13841"/>
          </a:xfrm>
          <a:custGeom>
            <a:avLst/>
            <a:gdLst/>
            <a:ahLst/>
            <a:cxnLst/>
            <a:rect l="l" t="t" r="r" b="b"/>
            <a:pathLst>
              <a:path w="62865" h="19684">
                <a:moveTo>
                  <a:pt x="33781" y="0"/>
                </a:moveTo>
                <a:lnTo>
                  <a:pt x="26797" y="8521"/>
                </a:lnTo>
                <a:lnTo>
                  <a:pt x="19050" y="14465"/>
                </a:lnTo>
                <a:lnTo>
                  <a:pt x="10286" y="17957"/>
                </a:lnTo>
                <a:lnTo>
                  <a:pt x="0" y="19100"/>
                </a:lnTo>
                <a:lnTo>
                  <a:pt x="60071" y="19100"/>
                </a:lnTo>
                <a:lnTo>
                  <a:pt x="62610" y="15963"/>
                </a:lnTo>
                <a:lnTo>
                  <a:pt x="33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8660726" y="6354463"/>
            <a:ext cx="46434" cy="22324"/>
          </a:xfrm>
          <a:custGeom>
            <a:avLst/>
            <a:gdLst/>
            <a:ahLst/>
            <a:cxnLst/>
            <a:rect l="l" t="t" r="r" b="b"/>
            <a:pathLst>
              <a:path w="66040" h="31750">
                <a:moveTo>
                  <a:pt x="54355" y="0"/>
                </a:moveTo>
                <a:lnTo>
                  <a:pt x="0" y="0"/>
                </a:lnTo>
                <a:lnTo>
                  <a:pt x="12573" y="2133"/>
                </a:lnTo>
                <a:lnTo>
                  <a:pt x="22098" y="8343"/>
                </a:lnTo>
                <a:lnTo>
                  <a:pt x="28067" y="18300"/>
                </a:lnTo>
                <a:lnTo>
                  <a:pt x="30099" y="31673"/>
                </a:lnTo>
                <a:lnTo>
                  <a:pt x="66040" y="31673"/>
                </a:lnTo>
                <a:lnTo>
                  <a:pt x="64007" y="17043"/>
                </a:lnTo>
                <a:lnTo>
                  <a:pt x="54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8081099" y="6335408"/>
            <a:ext cx="103736" cy="110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8203704" y="6338167"/>
            <a:ext cx="58936" cy="104924"/>
          </a:xfrm>
          <a:custGeom>
            <a:avLst/>
            <a:gdLst/>
            <a:ahLst/>
            <a:cxnLst/>
            <a:rect l="l" t="t" r="r" b="b"/>
            <a:pathLst>
              <a:path w="83820" h="149225">
                <a:moveTo>
                  <a:pt x="37337" y="0"/>
                </a:moveTo>
                <a:lnTo>
                  <a:pt x="0" y="0"/>
                </a:lnTo>
                <a:lnTo>
                  <a:pt x="0" y="149097"/>
                </a:lnTo>
                <a:lnTo>
                  <a:pt x="39877" y="149097"/>
                </a:lnTo>
                <a:lnTo>
                  <a:pt x="39877" y="49923"/>
                </a:lnTo>
                <a:lnTo>
                  <a:pt x="46481" y="41833"/>
                </a:lnTo>
                <a:lnTo>
                  <a:pt x="56514" y="36995"/>
                </a:lnTo>
                <a:lnTo>
                  <a:pt x="68706" y="34632"/>
                </a:lnTo>
                <a:lnTo>
                  <a:pt x="81533" y="34023"/>
                </a:lnTo>
                <a:lnTo>
                  <a:pt x="83438" y="34023"/>
                </a:lnTo>
                <a:lnTo>
                  <a:pt x="83438" y="17538"/>
                </a:lnTo>
                <a:lnTo>
                  <a:pt x="37337" y="17538"/>
                </a:lnTo>
                <a:lnTo>
                  <a:pt x="37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8229958" y="6336015"/>
            <a:ext cx="32593" cy="14734"/>
          </a:xfrm>
          <a:custGeom>
            <a:avLst/>
            <a:gdLst/>
            <a:ahLst/>
            <a:cxnLst/>
            <a:rect l="l" t="t" r="r" b="b"/>
            <a:pathLst>
              <a:path w="46354" h="20954">
                <a:moveTo>
                  <a:pt x="44576" y="0"/>
                </a:moveTo>
                <a:lnTo>
                  <a:pt x="41148" y="0"/>
                </a:lnTo>
                <a:lnTo>
                  <a:pt x="28701" y="1879"/>
                </a:lnTo>
                <a:lnTo>
                  <a:pt x="17018" y="6756"/>
                </a:lnTo>
                <a:lnTo>
                  <a:pt x="7112" y="13385"/>
                </a:lnTo>
                <a:lnTo>
                  <a:pt x="0" y="20599"/>
                </a:lnTo>
                <a:lnTo>
                  <a:pt x="46100" y="20599"/>
                </a:lnTo>
                <a:lnTo>
                  <a:pt x="46100" y="279"/>
                </a:lnTo>
                <a:lnTo>
                  <a:pt x="4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8497402" y="6335872"/>
            <a:ext cx="97815" cy="147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8703231" y="6303028"/>
            <a:ext cx="5804" cy="30361"/>
          </a:xfrm>
          <a:custGeom>
            <a:avLst/>
            <a:gdLst/>
            <a:ahLst/>
            <a:cxnLst/>
            <a:rect l="l" t="t" r="r" b="b"/>
            <a:pathLst>
              <a:path w="8254" h="43179">
                <a:moveTo>
                  <a:pt x="0" y="42698"/>
                </a:moveTo>
                <a:lnTo>
                  <a:pt x="8128" y="42698"/>
                </a:lnTo>
                <a:lnTo>
                  <a:pt x="8128" y="0"/>
                </a:lnTo>
                <a:lnTo>
                  <a:pt x="0" y="0"/>
                </a:lnTo>
                <a:lnTo>
                  <a:pt x="0" y="426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8692425" y="6298414"/>
            <a:ext cx="27682" cy="4911"/>
          </a:xfrm>
          <a:custGeom>
            <a:avLst/>
            <a:gdLst/>
            <a:ahLst/>
            <a:cxnLst/>
            <a:rect l="l" t="t" r="r" b="b"/>
            <a:pathLst>
              <a:path w="39370" h="6984">
                <a:moveTo>
                  <a:pt x="0" y="6564"/>
                </a:moveTo>
                <a:lnTo>
                  <a:pt x="38976" y="6564"/>
                </a:lnTo>
                <a:lnTo>
                  <a:pt x="38976" y="0"/>
                </a:lnTo>
                <a:lnTo>
                  <a:pt x="0" y="0"/>
                </a:lnTo>
                <a:lnTo>
                  <a:pt x="0" y="6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8726894" y="6298412"/>
            <a:ext cx="11162" cy="34826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2573" y="0"/>
                </a:moveTo>
                <a:lnTo>
                  <a:pt x="0" y="0"/>
                </a:lnTo>
                <a:lnTo>
                  <a:pt x="0" y="49263"/>
                </a:lnTo>
                <a:lnTo>
                  <a:pt x="8127" y="49263"/>
                </a:lnTo>
                <a:lnTo>
                  <a:pt x="8127" y="8127"/>
                </a:lnTo>
                <a:lnTo>
                  <a:pt x="15748" y="8127"/>
                </a:lnTo>
                <a:lnTo>
                  <a:pt x="12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8732788" y="6304127"/>
            <a:ext cx="18305" cy="29021"/>
          </a:xfrm>
          <a:custGeom>
            <a:avLst/>
            <a:gdLst/>
            <a:ahLst/>
            <a:cxnLst/>
            <a:rect l="l" t="t" r="r" b="b"/>
            <a:pathLst>
              <a:path w="26034" h="41275">
                <a:moveTo>
                  <a:pt x="7365" y="0"/>
                </a:moveTo>
                <a:lnTo>
                  <a:pt x="0" y="0"/>
                </a:lnTo>
                <a:lnTo>
                  <a:pt x="16128" y="41135"/>
                </a:lnTo>
                <a:lnTo>
                  <a:pt x="21335" y="41135"/>
                </a:lnTo>
                <a:lnTo>
                  <a:pt x="25907" y="29286"/>
                </a:lnTo>
                <a:lnTo>
                  <a:pt x="18923" y="29286"/>
                </a:lnTo>
                <a:lnTo>
                  <a:pt x="7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/>
          <p:nvPr/>
        </p:nvSpPr>
        <p:spPr>
          <a:xfrm>
            <a:off x="8759309" y="6304127"/>
            <a:ext cx="5804" cy="29021"/>
          </a:xfrm>
          <a:custGeom>
            <a:avLst/>
            <a:gdLst/>
            <a:ahLst/>
            <a:cxnLst/>
            <a:rect l="l" t="t" r="r" b="b"/>
            <a:pathLst>
              <a:path w="8254" h="41275">
                <a:moveTo>
                  <a:pt x="0" y="41135"/>
                </a:moveTo>
                <a:lnTo>
                  <a:pt x="8140" y="41135"/>
                </a:lnTo>
                <a:lnTo>
                  <a:pt x="8140" y="0"/>
                </a:lnTo>
                <a:lnTo>
                  <a:pt x="0" y="0"/>
                </a:lnTo>
                <a:lnTo>
                  <a:pt x="0" y="41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object 21"/>
          <p:cNvSpPr/>
          <p:nvPr/>
        </p:nvSpPr>
        <p:spPr>
          <a:xfrm>
            <a:off x="8746093" y="6298412"/>
            <a:ext cx="19199" cy="26343"/>
          </a:xfrm>
          <a:custGeom>
            <a:avLst/>
            <a:gdLst/>
            <a:ahLst/>
            <a:cxnLst/>
            <a:rect l="l" t="t" r="r" b="b"/>
            <a:pathLst>
              <a:path w="27304" h="37465">
                <a:moveTo>
                  <a:pt x="26923" y="0"/>
                </a:moveTo>
                <a:lnTo>
                  <a:pt x="14477" y="0"/>
                </a:lnTo>
                <a:lnTo>
                  <a:pt x="0" y="37414"/>
                </a:lnTo>
                <a:lnTo>
                  <a:pt x="6984" y="37414"/>
                </a:lnTo>
                <a:lnTo>
                  <a:pt x="18541" y="8127"/>
                </a:lnTo>
                <a:lnTo>
                  <a:pt x="26923" y="8127"/>
                </a:lnTo>
                <a:lnTo>
                  <a:pt x="26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3643" cy="52906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intérieur, homme, regardant&#10;&#10;Description générée automatiquement">
            <a:extLst>
              <a:ext uri="{FF2B5EF4-FFF2-40B4-BE49-F238E27FC236}">
                <a16:creationId xmlns:a16="http://schemas.microsoft.com/office/drawing/2014/main" id="{64C79BCC-ACFA-4974-A927-E9EFFECD5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195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C71975E5-B84E-4DD0-A786-6895FB810D0C}"/>
              </a:ext>
            </a:extLst>
          </p:cNvPr>
          <p:cNvSpPr txBox="1">
            <a:spLocks/>
          </p:cNvSpPr>
          <p:nvPr/>
        </p:nvSpPr>
        <p:spPr>
          <a:xfrm>
            <a:off x="589585" y="4807014"/>
            <a:ext cx="58999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defTabSz="642915">
              <a:lnSpc>
                <a:spcPct val="100000"/>
              </a:lnSpc>
              <a:spcBef>
                <a:spcPts val="100"/>
              </a:spcBef>
            </a:pPr>
            <a:r>
              <a:rPr lang="fr-BE" b="1" dirty="0">
                <a:solidFill>
                  <a:srgbClr val="FF7A00"/>
                </a:solidFill>
                <a:latin typeface="Helvetica 75 Bold"/>
              </a:rPr>
              <a:t>1. </a:t>
            </a:r>
            <a:r>
              <a:rPr lang="fr-BE" b="1" spc="-5" dirty="0">
                <a:solidFill>
                  <a:srgbClr val="FFFFFF"/>
                </a:solidFill>
                <a:latin typeface="Helvetica 75 Bold"/>
              </a:rPr>
              <a:t>Projet</a:t>
            </a:r>
            <a:endParaRPr lang="fr-BE" b="1" dirty="0">
              <a:solidFill>
                <a:prstClr val="black"/>
              </a:solidFill>
              <a:latin typeface="Helvetica 75 Bold"/>
            </a:endParaRP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62756CC-8250-4AE0-941D-1A0C26A28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42" y="5444519"/>
            <a:ext cx="1089616" cy="10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0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4008"/>
            <a:ext cx="9144000" cy="5321451"/>
          </a:xfrm>
          <a:custGeom>
            <a:avLst/>
            <a:gdLst/>
            <a:ahLst/>
            <a:cxnLst/>
            <a:rect l="l" t="t" r="r" b="b"/>
            <a:pathLst>
              <a:path w="4572000" h="5137150">
                <a:moveTo>
                  <a:pt x="0" y="5137150"/>
                </a:moveTo>
                <a:lnTo>
                  <a:pt x="4572000" y="5137150"/>
                </a:lnTo>
                <a:lnTo>
                  <a:pt x="4572000" y="0"/>
                </a:lnTo>
                <a:lnTo>
                  <a:pt x="0" y="0"/>
                </a:lnTo>
                <a:lnTo>
                  <a:pt x="0" y="513715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pPr defTabSz="914353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21">
            <a:extLst>
              <a:ext uri="{FF2B5EF4-FFF2-40B4-BE49-F238E27FC236}">
                <a16:creationId xmlns:a16="http://schemas.microsoft.com/office/drawing/2014/main" id="{7824745C-E8F9-4109-BAB5-49806C4AE6F1}"/>
              </a:ext>
            </a:extLst>
          </p:cNvPr>
          <p:cNvSpPr txBox="1">
            <a:spLocks/>
          </p:cNvSpPr>
          <p:nvPr/>
        </p:nvSpPr>
        <p:spPr>
          <a:xfrm>
            <a:off x="6577951" y="6515459"/>
            <a:ext cx="2275354" cy="198192"/>
          </a:xfrm>
          <a:prstGeom prst="rect">
            <a:avLst/>
          </a:prstGeom>
        </p:spPr>
        <p:txBody>
          <a:bodyPr vert="horz" wrap="square" lIns="0" tIns="1339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>
                <a:solidFill>
                  <a:srgbClr val="FF79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9">
              <a:spcBef>
                <a:spcPts val="105"/>
              </a:spcBef>
            </a:pPr>
            <a:r>
              <a:rPr lang="fr-FR" sz="1200" spc="-14" dirty="0">
                <a:solidFill>
                  <a:schemeClr val="tx1"/>
                </a:solidFill>
                <a:latin typeface="Helvetica 75 Bold"/>
              </a:rPr>
              <a:t>100 % Business, </a:t>
            </a:r>
            <a:r>
              <a:rPr lang="fr-FR" sz="1200" spc="-14" dirty="0">
                <a:latin typeface="Helvetica 75 Bold"/>
              </a:rPr>
              <a:t>100 % Orange</a:t>
            </a:r>
            <a:endParaRPr lang="fr-FR" sz="1200" spc="-11" dirty="0">
              <a:latin typeface="Helvetica 75 Bold"/>
            </a:endParaRPr>
          </a:p>
        </p:txBody>
      </p:sp>
      <p:pic>
        <p:nvPicPr>
          <p:cNvPr id="7" name="Image 6" descr="Une image contenant personne, intérieur, femme, téléphone mobile&#10;&#10;Description générée automatiquement">
            <a:extLst>
              <a:ext uri="{FF2B5EF4-FFF2-40B4-BE49-F238E27FC236}">
                <a16:creationId xmlns:a16="http://schemas.microsoft.com/office/drawing/2014/main" id="{AB6D75F5-F88B-4865-9D17-880227120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/>
          <a:stretch/>
        </p:blipFill>
        <p:spPr>
          <a:xfrm>
            <a:off x="5535258" y="1211462"/>
            <a:ext cx="3608742" cy="5136769"/>
          </a:xfrm>
          <a:prstGeom prst="rect">
            <a:avLst/>
          </a:prstGeom>
        </p:spPr>
      </p:pic>
      <p:sp>
        <p:nvSpPr>
          <p:cNvPr id="11" name="object 14">
            <a:extLst>
              <a:ext uri="{FF2B5EF4-FFF2-40B4-BE49-F238E27FC236}">
                <a16:creationId xmlns:a16="http://schemas.microsoft.com/office/drawing/2014/main" id="{C432DE60-57AF-47B2-A49F-0B4FA3F5EE3C}"/>
              </a:ext>
            </a:extLst>
          </p:cNvPr>
          <p:cNvSpPr txBox="1"/>
          <p:nvPr/>
        </p:nvSpPr>
        <p:spPr>
          <a:xfrm>
            <a:off x="177918" y="238767"/>
            <a:ext cx="6667550" cy="78801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defRPr/>
            </a:pPr>
            <a:r>
              <a:rPr lang="fr-BE" sz="2812" b="1" dirty="0">
                <a:solidFill>
                  <a:srgbClr val="FF7900"/>
                </a:solidFill>
                <a:latin typeface="Helvetica 75 Bold"/>
                <a:cs typeface="Arial"/>
              </a:rPr>
              <a:t>Répondre à vos attentes</a:t>
            </a:r>
            <a:br>
              <a:rPr lang="fr-BE" sz="2250" b="1" spc="39" dirty="0">
                <a:solidFill>
                  <a:srgbClr val="FF7900"/>
                </a:solidFill>
                <a:latin typeface="Helvetica 75 Bold"/>
                <a:cs typeface="Arial"/>
              </a:rPr>
            </a:br>
            <a:r>
              <a:rPr lang="fr-FR" sz="2250" b="1" spc="14" dirty="0">
                <a:solidFill>
                  <a:srgbClr val="000000"/>
                </a:solidFill>
                <a:latin typeface="Helvetica 75 Bold"/>
                <a:cs typeface="Arial"/>
              </a:rPr>
              <a:t>C’est notre métier !</a:t>
            </a:r>
            <a:endParaRPr sz="1687" b="1" dirty="0">
              <a:solidFill>
                <a:prstClr val="black"/>
              </a:solidFill>
              <a:latin typeface="Helvetica 75 Bold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191DDC-9C41-46C5-B752-964104B538E7}"/>
              </a:ext>
            </a:extLst>
          </p:cNvPr>
          <p:cNvSpPr txBox="1"/>
          <p:nvPr/>
        </p:nvSpPr>
        <p:spPr>
          <a:xfrm>
            <a:off x="177918" y="1211462"/>
            <a:ext cx="535734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3603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fr-BE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Offre pour tous vos Membres</a:t>
            </a:r>
          </a:p>
          <a:p>
            <a:pPr marL="817563" lvl="2" indent="-360363">
              <a:spcBef>
                <a:spcPts val="6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r>
              <a:rPr lang="fr-BE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Abonnements GSM</a:t>
            </a:r>
          </a:p>
          <a:p>
            <a:pPr marL="817563" lvl="2" indent="-360363">
              <a:spcBef>
                <a:spcPts val="6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r>
              <a:rPr lang="fr-BE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Internet COAX ( TV et TEL)</a:t>
            </a:r>
          </a:p>
          <a:p>
            <a:pPr marL="817563" lvl="2" indent="-360363">
              <a:spcBef>
                <a:spcPts val="6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r>
              <a:rPr lang="fr-BE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Internet VDSL</a:t>
            </a:r>
          </a:p>
          <a:p>
            <a:pPr marL="817563" lvl="2" indent="-360363">
              <a:spcBef>
                <a:spcPts val="6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endParaRPr lang="fr-BE" b="1" dirty="0">
              <a:latin typeface="Helvetica 75 Bold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817563" lvl="2" indent="-360363">
              <a:spcBef>
                <a:spcPts val="6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endParaRPr lang="fr-BE" b="1" dirty="0">
              <a:latin typeface="Helvetica 75 Bold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360363" lvl="1" indent="-3603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fr-BE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Un </a:t>
            </a:r>
            <a:r>
              <a:rPr lang="fr-BE" b="1" dirty="0" err="1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Account</a:t>
            </a:r>
            <a:r>
              <a:rPr lang="fr-BE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 Manager dédié, </a:t>
            </a:r>
            <a:br>
              <a:rPr lang="fr-BE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fr-BE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un service personnalisé et réactif</a:t>
            </a:r>
          </a:p>
          <a:p>
            <a:pPr marL="360363" lvl="1" indent="-3603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10000"/>
              <a:buFont typeface="+mj-lt"/>
              <a:buAutoNum type="arabicPeriod"/>
            </a:pPr>
            <a:endParaRPr lang="fr-BE" b="1" dirty="0">
              <a:latin typeface="Helvetica 75 Bold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360363" lvl="1" indent="-3603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10000"/>
              <a:buFont typeface="+mj-lt"/>
              <a:buAutoNum type="arabicPeriod"/>
            </a:pPr>
            <a:endParaRPr lang="fr-BE" b="1" dirty="0">
              <a:latin typeface="Helvetica 75 Bold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360363" lvl="1" indent="-3603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fr-BE" b="1" dirty="0">
                <a:latin typeface="Helvetica 75 Bold"/>
                <a:ea typeface="Roboto Medium" panose="02000000000000000000" pitchFamily="2" charset="0"/>
                <a:cs typeface="Arial" panose="020B0604020202020204" pitchFamily="34" charset="0"/>
              </a:rPr>
              <a:t>Une offre attractive</a:t>
            </a:r>
          </a:p>
        </p:txBody>
      </p:sp>
    </p:spTree>
    <p:extLst>
      <p:ext uri="{BB962C8B-B14F-4D97-AF65-F5344CB8AC3E}">
        <p14:creationId xmlns:p14="http://schemas.microsoft.com/office/powerpoint/2010/main" val="192578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2">
            <a:extLst>
              <a:ext uri="{FF2B5EF4-FFF2-40B4-BE49-F238E27FC236}">
                <a16:creationId xmlns:a16="http://schemas.microsoft.com/office/drawing/2014/main" id="{6FF3F8DB-FA67-451F-A86D-01E64C9CD487}"/>
              </a:ext>
            </a:extLst>
          </p:cNvPr>
          <p:cNvSpPr/>
          <p:nvPr/>
        </p:nvSpPr>
        <p:spPr>
          <a:xfrm>
            <a:off x="0" y="5068"/>
            <a:ext cx="9144000" cy="6852933"/>
          </a:xfrm>
          <a:prstGeom prst="rect">
            <a:avLst/>
          </a:prstGeom>
          <a:blipFill>
            <a:blip r:embed="rId2" cstate="print"/>
            <a:stretch>
              <a:fillRect l="-29524"/>
            </a:stretch>
          </a:blipFill>
        </p:spPr>
        <p:txBody>
          <a:bodyPr wrap="square" lIns="0" tIns="0" rIns="0" bIns="0" rtlCol="0"/>
          <a:lstStyle/>
          <a:p>
            <a:pPr defTabSz="642915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D3AB60-68FD-46FE-8948-167DAF116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42" y="5444519"/>
            <a:ext cx="1089616" cy="1089616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B562F9AF-F31E-4EC4-9B08-D2CC833E31D4}"/>
              </a:ext>
            </a:extLst>
          </p:cNvPr>
          <p:cNvSpPr txBox="1">
            <a:spLocks/>
          </p:cNvSpPr>
          <p:nvPr/>
        </p:nvSpPr>
        <p:spPr>
          <a:xfrm>
            <a:off x="589584" y="4816665"/>
            <a:ext cx="727006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defTabSz="642915">
              <a:lnSpc>
                <a:spcPct val="100000"/>
              </a:lnSpc>
              <a:spcBef>
                <a:spcPts val="100"/>
              </a:spcBef>
            </a:pPr>
            <a:r>
              <a:rPr lang="fr-BE" b="1" dirty="0">
                <a:solidFill>
                  <a:srgbClr val="FF7A00"/>
                </a:solidFill>
                <a:latin typeface="Helvetica 75 Bold"/>
                <a:cs typeface="Arial"/>
              </a:rPr>
              <a:t>2. </a:t>
            </a:r>
            <a:r>
              <a:rPr lang="fr-BE" b="1" dirty="0">
                <a:solidFill>
                  <a:prstClr val="white"/>
                </a:solidFill>
                <a:latin typeface="Helvetica 75 Bold"/>
                <a:cs typeface="Arial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27048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6A01DD2D-A5A0-443C-91E5-1C3871223435}"/>
              </a:ext>
            </a:extLst>
          </p:cNvPr>
          <p:cNvSpPr/>
          <p:nvPr/>
        </p:nvSpPr>
        <p:spPr>
          <a:xfrm>
            <a:off x="0" y="1180257"/>
            <a:ext cx="9144000" cy="5137150"/>
          </a:xfrm>
          <a:custGeom>
            <a:avLst/>
            <a:gdLst/>
            <a:ahLst/>
            <a:cxnLst/>
            <a:rect l="l" t="t" r="r" b="b"/>
            <a:pathLst>
              <a:path w="4572000" h="5137150">
                <a:moveTo>
                  <a:pt x="0" y="5137150"/>
                </a:moveTo>
                <a:lnTo>
                  <a:pt x="4572000" y="5137150"/>
                </a:lnTo>
                <a:lnTo>
                  <a:pt x="4572000" y="0"/>
                </a:lnTo>
                <a:lnTo>
                  <a:pt x="0" y="0"/>
                </a:lnTo>
                <a:lnTo>
                  <a:pt x="0" y="5137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defTabSz="914353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1183DE2A-2197-4521-B253-46A25B1A4216}"/>
              </a:ext>
            </a:extLst>
          </p:cNvPr>
          <p:cNvSpPr txBox="1"/>
          <p:nvPr/>
        </p:nvSpPr>
        <p:spPr>
          <a:xfrm>
            <a:off x="342328" y="313852"/>
            <a:ext cx="8735337" cy="714789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defTabSz="642915">
              <a:lnSpc>
                <a:spcPts val="2848"/>
              </a:lnSpc>
              <a:spcBef>
                <a:spcPts val="74"/>
              </a:spcBef>
              <a:defRPr/>
            </a:pPr>
            <a:r>
              <a:rPr lang="fr-BE" sz="2812" b="1" spc="-14" dirty="0">
                <a:solidFill>
                  <a:srgbClr val="FF7A00"/>
                </a:solidFill>
                <a:latin typeface="Helvetica 75 Bold"/>
                <a:cs typeface="Arial"/>
              </a:rPr>
              <a:t>Solution convergente</a:t>
            </a:r>
            <a:endParaRPr lang="fr-BE" sz="2812" dirty="0">
              <a:solidFill>
                <a:srgbClr val="FF7A00"/>
              </a:solidFill>
              <a:latin typeface="Helvetica 75 Bold"/>
              <a:cs typeface="Arial"/>
            </a:endParaRPr>
          </a:p>
          <a:p>
            <a:pPr defTabSz="642915">
              <a:defRPr/>
            </a:pPr>
            <a:r>
              <a:rPr lang="fr-FR" sz="2250" b="1" dirty="0">
                <a:solidFill>
                  <a:prstClr val="black"/>
                </a:solidFill>
                <a:latin typeface="Helvetica 75 Bold"/>
              </a:rPr>
              <a:t>Abonnements Mobiles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4EAE0-4881-49D8-B7B5-69664342A052}"/>
              </a:ext>
            </a:extLst>
          </p:cNvPr>
          <p:cNvSpPr/>
          <p:nvPr/>
        </p:nvSpPr>
        <p:spPr>
          <a:xfrm>
            <a:off x="342328" y="1266925"/>
            <a:ext cx="8565452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Traffic illimité</a:t>
            </a:r>
          </a:p>
          <a:p>
            <a:pPr marL="241093" indent="-241093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0000"/>
                </a:solidFill>
                <a:latin typeface="Helvetica 75 Bold"/>
              </a:rPr>
              <a:t>Connexion </a:t>
            </a: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r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apide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 </a:t>
            </a:r>
          </a:p>
          <a:p>
            <a:pPr marL="241093" indent="-241093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Double data 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pour tous vos abonnements mobiles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Installation gratuite 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(valeur de 399 € par site)</a:t>
            </a:r>
          </a:p>
          <a:p>
            <a:pPr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000000"/>
              </a:solidFill>
              <a:latin typeface="Helvetica 75 Bold"/>
            </a:endParaRPr>
          </a:p>
          <a:p>
            <a:pPr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defRPr/>
            </a:pPr>
            <a:r>
              <a:rPr lang="fr-FR" sz="2400" dirty="0">
                <a:solidFill>
                  <a:srgbClr val="000000"/>
                </a:solidFill>
                <a:latin typeface="Helvetica 75 Bold"/>
              </a:rPr>
              <a:t>Internet: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VDSL 2 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avec 1 adresse IP fixe,  1 back-up 4G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COAX Avec 400MBPS/40</a:t>
            </a: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2D6EA861-7FE8-40AF-BF6F-11E2E909B730}"/>
              </a:ext>
            </a:extLst>
          </p:cNvPr>
          <p:cNvSpPr txBox="1">
            <a:spLocks/>
          </p:cNvSpPr>
          <p:nvPr/>
        </p:nvSpPr>
        <p:spPr>
          <a:xfrm>
            <a:off x="6577951" y="6515459"/>
            <a:ext cx="2275354" cy="198192"/>
          </a:xfrm>
          <a:prstGeom prst="rect">
            <a:avLst/>
          </a:prstGeom>
        </p:spPr>
        <p:txBody>
          <a:bodyPr vert="horz" wrap="square" lIns="0" tIns="1339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>
                <a:solidFill>
                  <a:srgbClr val="FF79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9">
              <a:spcBef>
                <a:spcPts val="105"/>
              </a:spcBef>
            </a:pPr>
            <a:r>
              <a:rPr lang="fr-FR" sz="1200" spc="-14" dirty="0">
                <a:solidFill>
                  <a:schemeClr val="tx1"/>
                </a:solidFill>
                <a:latin typeface="Helvetica 75 Bold"/>
              </a:rPr>
              <a:t>100 % Business, </a:t>
            </a:r>
            <a:r>
              <a:rPr lang="fr-FR" sz="1200" spc="-14" dirty="0">
                <a:latin typeface="Helvetica 75 Bold"/>
              </a:rPr>
              <a:t>100 % Orange</a:t>
            </a:r>
            <a:endParaRPr lang="fr-FR" sz="1200" spc="-11" dirty="0">
              <a:latin typeface="Helvetica 75 Bol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42E09D-EEEF-4BAB-BC3B-DE5EE6C1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92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908761-B2A2-42D6-89BF-BF5F141B2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587"/>
            <a:ext cx="9143999" cy="51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7004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6A01DD2D-A5A0-443C-91E5-1C3871223435}"/>
              </a:ext>
            </a:extLst>
          </p:cNvPr>
          <p:cNvSpPr/>
          <p:nvPr/>
        </p:nvSpPr>
        <p:spPr>
          <a:xfrm>
            <a:off x="0" y="1180257"/>
            <a:ext cx="9144000" cy="5137150"/>
          </a:xfrm>
          <a:custGeom>
            <a:avLst/>
            <a:gdLst/>
            <a:ahLst/>
            <a:cxnLst/>
            <a:rect l="l" t="t" r="r" b="b"/>
            <a:pathLst>
              <a:path w="4572000" h="5137150">
                <a:moveTo>
                  <a:pt x="0" y="5137150"/>
                </a:moveTo>
                <a:lnTo>
                  <a:pt x="4572000" y="5137150"/>
                </a:lnTo>
                <a:lnTo>
                  <a:pt x="4572000" y="0"/>
                </a:lnTo>
                <a:lnTo>
                  <a:pt x="0" y="0"/>
                </a:lnTo>
                <a:lnTo>
                  <a:pt x="0" y="5137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defTabSz="914353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1183DE2A-2197-4521-B253-46A25B1A4216}"/>
              </a:ext>
            </a:extLst>
          </p:cNvPr>
          <p:cNvSpPr txBox="1"/>
          <p:nvPr/>
        </p:nvSpPr>
        <p:spPr>
          <a:xfrm>
            <a:off x="342328" y="313852"/>
            <a:ext cx="8735337" cy="714789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 defTabSz="642915">
              <a:lnSpc>
                <a:spcPts val="2848"/>
              </a:lnSpc>
              <a:spcBef>
                <a:spcPts val="74"/>
              </a:spcBef>
              <a:defRPr/>
            </a:pPr>
            <a:r>
              <a:rPr lang="fr-BE" sz="2812" b="1" spc="-14" dirty="0">
                <a:solidFill>
                  <a:srgbClr val="FF7A00"/>
                </a:solidFill>
                <a:latin typeface="Helvetica 75 Bold"/>
                <a:cs typeface="Arial"/>
              </a:rPr>
              <a:t>Solution convergente</a:t>
            </a:r>
            <a:endParaRPr lang="fr-BE" sz="2812" dirty="0">
              <a:solidFill>
                <a:srgbClr val="FF7A00"/>
              </a:solidFill>
              <a:latin typeface="Helvetica 75 Bold"/>
              <a:cs typeface="Arial"/>
            </a:endParaRPr>
          </a:p>
          <a:p>
            <a:pPr defTabSz="642915">
              <a:defRPr/>
            </a:pPr>
            <a:r>
              <a:rPr lang="fr-FR" sz="2250" b="1" dirty="0">
                <a:solidFill>
                  <a:prstClr val="black"/>
                </a:solidFill>
                <a:latin typeface="Helvetica 75 Bold"/>
              </a:rPr>
              <a:t>Une connexion internet professionnelle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4EAE0-4881-49D8-B7B5-69664342A052}"/>
              </a:ext>
            </a:extLst>
          </p:cNvPr>
          <p:cNvSpPr/>
          <p:nvPr/>
        </p:nvSpPr>
        <p:spPr>
          <a:xfrm>
            <a:off x="342328" y="1266925"/>
            <a:ext cx="8565452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Traffic illimité</a:t>
            </a:r>
          </a:p>
          <a:p>
            <a:pPr marL="241093" indent="-241093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0000"/>
                </a:solidFill>
                <a:latin typeface="Helvetica 75 Bold"/>
              </a:rPr>
              <a:t>Connexion </a:t>
            </a: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r</a:t>
            </a:r>
            <a:r>
              <a:rPr lang="fr-FR" sz="2400" b="1" dirty="0">
                <a:solidFill>
                  <a:srgbClr val="FF7900"/>
                </a:solidFill>
                <a:latin typeface="Helvetica 75 Bold"/>
              </a:rPr>
              <a:t>apide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 </a:t>
            </a:r>
          </a:p>
          <a:p>
            <a:pPr marL="241093" indent="-241093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Double data 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pour tous vos abonnements mobiles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Installation gratuite 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(valeur de 399 € par site)</a:t>
            </a:r>
          </a:p>
          <a:p>
            <a:pPr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000000"/>
              </a:solidFill>
              <a:latin typeface="Helvetica 75 Bold"/>
            </a:endParaRPr>
          </a:p>
          <a:p>
            <a:pPr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defRPr/>
            </a:pPr>
            <a:r>
              <a:rPr lang="fr-FR" sz="2400" dirty="0">
                <a:solidFill>
                  <a:srgbClr val="000000"/>
                </a:solidFill>
                <a:latin typeface="Helvetica 75 Bold"/>
              </a:rPr>
              <a:t>Internet: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VDSL 2 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avec 1 adresse IP fixe,  1 back-up 4G (60€ </a:t>
            </a:r>
            <a:r>
              <a:rPr lang="fr-FR" sz="2400" dirty="0" err="1">
                <a:solidFill>
                  <a:srgbClr val="000000"/>
                </a:solidFill>
                <a:latin typeface="Helvetica 75 Bold"/>
              </a:rPr>
              <a:t>htva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)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VDSL 2 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avec 1 adresse IP fixe, 20h de communications incluses, 1 back-up 4G (75€ </a:t>
            </a:r>
            <a:r>
              <a:rPr lang="fr-FR" sz="2400" dirty="0" err="1">
                <a:solidFill>
                  <a:srgbClr val="000000"/>
                </a:solidFill>
                <a:latin typeface="Helvetica 75 Bold"/>
              </a:rPr>
              <a:t>htva</a:t>
            </a:r>
            <a:r>
              <a:rPr lang="fr-FR" sz="2400" dirty="0">
                <a:solidFill>
                  <a:srgbClr val="000000"/>
                </a:solidFill>
                <a:latin typeface="Helvetica 75 Bold"/>
              </a:rPr>
              <a:t>)</a:t>
            </a:r>
          </a:p>
          <a:p>
            <a:pPr marL="241093" indent="-241093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FF7A00"/>
                </a:solidFill>
                <a:latin typeface="Helvetica 75 Bold"/>
              </a:rPr>
              <a:t>COAX Avec 400MBPS/40 </a:t>
            </a:r>
            <a:r>
              <a:rPr lang="fr-FR" sz="2400" dirty="0">
                <a:latin typeface="Helvetica 75 Bold"/>
              </a:rPr>
              <a:t>(49€ </a:t>
            </a:r>
            <a:r>
              <a:rPr lang="fr-FR" sz="2400" dirty="0" err="1">
                <a:latin typeface="Helvetica 75 Bold"/>
              </a:rPr>
              <a:t>htva</a:t>
            </a:r>
            <a:r>
              <a:rPr lang="fr-FR" sz="2400" dirty="0">
                <a:latin typeface="Helvetica 75 Bold"/>
              </a:rPr>
              <a:t>)</a:t>
            </a: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2D6EA861-7FE8-40AF-BF6F-11E2E909B730}"/>
              </a:ext>
            </a:extLst>
          </p:cNvPr>
          <p:cNvSpPr txBox="1">
            <a:spLocks/>
          </p:cNvSpPr>
          <p:nvPr/>
        </p:nvSpPr>
        <p:spPr>
          <a:xfrm>
            <a:off x="6577951" y="6515459"/>
            <a:ext cx="2275354" cy="198192"/>
          </a:xfrm>
          <a:prstGeom prst="rect">
            <a:avLst/>
          </a:prstGeom>
        </p:spPr>
        <p:txBody>
          <a:bodyPr vert="horz" wrap="square" lIns="0" tIns="1339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>
                <a:solidFill>
                  <a:srgbClr val="FF79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9">
              <a:spcBef>
                <a:spcPts val="105"/>
              </a:spcBef>
            </a:pPr>
            <a:r>
              <a:rPr lang="fr-FR" sz="1200" spc="-14" dirty="0">
                <a:solidFill>
                  <a:schemeClr val="tx1"/>
                </a:solidFill>
                <a:latin typeface="Helvetica 75 Bold"/>
              </a:rPr>
              <a:t>100 % Business, </a:t>
            </a:r>
            <a:r>
              <a:rPr lang="fr-FR" sz="1200" spc="-14" dirty="0">
                <a:latin typeface="Helvetica 75 Bold"/>
              </a:rPr>
              <a:t>100 % Orange</a:t>
            </a:r>
            <a:endParaRPr lang="fr-FR" sz="1200" spc="-11" dirty="0">
              <a:latin typeface="Helvetica 75 Bold"/>
            </a:endParaRPr>
          </a:p>
        </p:txBody>
      </p:sp>
    </p:spTree>
    <p:extLst>
      <p:ext uri="{BB962C8B-B14F-4D97-AF65-F5344CB8AC3E}">
        <p14:creationId xmlns:p14="http://schemas.microsoft.com/office/powerpoint/2010/main" val="6859526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6A01DD2D-A5A0-443C-91E5-1C3871223435}"/>
              </a:ext>
            </a:extLst>
          </p:cNvPr>
          <p:cNvSpPr/>
          <p:nvPr/>
        </p:nvSpPr>
        <p:spPr>
          <a:xfrm>
            <a:off x="51370" y="1180257"/>
            <a:ext cx="9144000" cy="5137150"/>
          </a:xfrm>
          <a:custGeom>
            <a:avLst/>
            <a:gdLst/>
            <a:ahLst/>
            <a:cxnLst/>
            <a:rect l="l" t="t" r="r" b="b"/>
            <a:pathLst>
              <a:path w="4572000" h="5137150">
                <a:moveTo>
                  <a:pt x="0" y="5137150"/>
                </a:moveTo>
                <a:lnTo>
                  <a:pt x="4572000" y="5137150"/>
                </a:lnTo>
                <a:lnTo>
                  <a:pt x="4572000" y="0"/>
                </a:lnTo>
                <a:lnTo>
                  <a:pt x="0" y="0"/>
                </a:lnTo>
                <a:lnTo>
                  <a:pt x="0" y="5137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defTabSz="914353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4EAE0-4881-49D8-B7B5-69664342A052}"/>
              </a:ext>
            </a:extLst>
          </p:cNvPr>
          <p:cNvSpPr/>
          <p:nvPr/>
        </p:nvSpPr>
        <p:spPr>
          <a:xfrm>
            <a:off x="287853" y="151208"/>
            <a:ext cx="856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defRPr/>
            </a:pPr>
            <a:r>
              <a:rPr lang="fr-FR" sz="4800" b="1" dirty="0">
                <a:solidFill>
                  <a:srgbClr val="FF7900"/>
                </a:solidFill>
                <a:latin typeface="Helvetica 75 Bold"/>
              </a:rPr>
              <a:t>VDSL</a:t>
            </a:r>
            <a:endParaRPr lang="fr-FR" sz="4800" b="1" dirty="0">
              <a:solidFill>
                <a:srgbClr val="FF7A00"/>
              </a:solidFill>
              <a:latin typeface="Helvetica 75 Bold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2D6EA861-7FE8-40AF-BF6F-11E2E909B730}"/>
              </a:ext>
            </a:extLst>
          </p:cNvPr>
          <p:cNvSpPr txBox="1">
            <a:spLocks/>
          </p:cNvSpPr>
          <p:nvPr/>
        </p:nvSpPr>
        <p:spPr>
          <a:xfrm>
            <a:off x="6577951" y="6515459"/>
            <a:ext cx="2275354" cy="198192"/>
          </a:xfrm>
          <a:prstGeom prst="rect">
            <a:avLst/>
          </a:prstGeom>
        </p:spPr>
        <p:txBody>
          <a:bodyPr vert="horz" wrap="square" lIns="0" tIns="1339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>
                <a:solidFill>
                  <a:srgbClr val="FF79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9">
              <a:spcBef>
                <a:spcPts val="105"/>
              </a:spcBef>
            </a:pPr>
            <a:r>
              <a:rPr lang="fr-FR" sz="1200" spc="-14" dirty="0">
                <a:solidFill>
                  <a:schemeClr val="tx1"/>
                </a:solidFill>
                <a:latin typeface="Helvetica 75 Bold"/>
              </a:rPr>
              <a:t>100 % Business, </a:t>
            </a:r>
            <a:r>
              <a:rPr lang="fr-FR" sz="1200" spc="-14" dirty="0">
                <a:latin typeface="Helvetica 75 Bold"/>
              </a:rPr>
              <a:t>100 % Orange</a:t>
            </a:r>
            <a:endParaRPr lang="fr-FR" sz="1200" spc="-11" dirty="0">
              <a:latin typeface="Helvetica 75 Bold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AC5930-0D95-4BF3-A7B0-9AE415CCF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678094" y="1180256"/>
            <a:ext cx="7890553" cy="51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364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066AC7-FF98-42D4-8603-3AA649309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79" y="1128712"/>
            <a:ext cx="8178799" cy="4600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25A01C-25A9-4D4E-B71E-B3CB107E6CC8}"/>
              </a:ext>
            </a:extLst>
          </p:cNvPr>
          <p:cNvSpPr/>
          <p:nvPr/>
        </p:nvSpPr>
        <p:spPr>
          <a:xfrm>
            <a:off x="287853" y="151208"/>
            <a:ext cx="856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>
              <a:spcBef>
                <a:spcPts val="422"/>
              </a:spcBef>
              <a:spcAft>
                <a:spcPts val="422"/>
              </a:spcAft>
              <a:buClr>
                <a:schemeClr val="bg1"/>
              </a:buClr>
              <a:defRPr/>
            </a:pPr>
            <a:r>
              <a:rPr lang="fr-FR" sz="4800" b="1" dirty="0">
                <a:solidFill>
                  <a:srgbClr val="FF7900"/>
                </a:solidFill>
                <a:latin typeface="Helvetica 75 Bold"/>
              </a:rPr>
              <a:t>COAX</a:t>
            </a:r>
            <a:endParaRPr lang="fr-FR" sz="4800" b="1" dirty="0">
              <a:solidFill>
                <a:srgbClr val="FF7A00"/>
              </a:solidFill>
              <a:latin typeface="Helvetica 75 Bol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F371AB-7B5D-4A9E-AA07-AFE3D4B0E2FB}"/>
              </a:ext>
            </a:extLst>
          </p:cNvPr>
          <p:cNvSpPr/>
          <p:nvPr/>
        </p:nvSpPr>
        <p:spPr>
          <a:xfrm>
            <a:off x="595901" y="5875794"/>
            <a:ext cx="7818634" cy="698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7A00"/>
                </a:solidFill>
              </a:rPr>
              <a:t>20% de </a:t>
            </a:r>
            <a:r>
              <a:rPr lang="fr-FR" sz="2400" b="1" dirty="0">
                <a:solidFill>
                  <a:srgbClr val="FF7A00"/>
                </a:solidFill>
              </a:rPr>
              <a:t>Réductions</a:t>
            </a:r>
            <a:r>
              <a:rPr lang="fr-FR" sz="2400" dirty="0">
                <a:solidFill>
                  <a:srgbClr val="FF7A00"/>
                </a:solidFill>
              </a:rPr>
              <a:t> Pour </a:t>
            </a:r>
            <a:r>
              <a:rPr lang="fr-FR" sz="2400" b="1" dirty="0"/>
              <a:t>UKO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200136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A968C32-7971-4055-AFD1-F4A6D010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2"/>
            <a:ext cx="8178799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4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234</Words>
  <Application>Microsoft Office PowerPoint</Application>
  <PresentationFormat>Affichage à l'écran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 75 Bold</vt:lpstr>
      <vt:lpstr>Wingdings</vt:lpstr>
      <vt:lpstr>Office Theme</vt:lpstr>
      <vt:lpstr>Conception personnalisée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Offre Téléphonie Mobile</dc:title>
  <dc:creator>Eric Serruys</dc:creator>
  <cp:lastModifiedBy>Wendy Masson</cp:lastModifiedBy>
  <cp:revision>65</cp:revision>
  <cp:lastPrinted>2021-01-15T12:33:53Z</cp:lastPrinted>
  <dcterms:created xsi:type="dcterms:W3CDTF">2018-10-03T16:29:43Z</dcterms:created>
  <dcterms:modified xsi:type="dcterms:W3CDTF">2021-06-09T10:22:54Z</dcterms:modified>
</cp:coreProperties>
</file>